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9"/>
  </p:notesMasterIdLst>
  <p:sldIdLst>
    <p:sldId id="335" r:id="rId2"/>
    <p:sldId id="336" r:id="rId3"/>
    <p:sldId id="338" r:id="rId4"/>
    <p:sldId id="339" r:id="rId5"/>
    <p:sldId id="340" r:id="rId6"/>
    <p:sldId id="341" r:id="rId7"/>
    <p:sldId id="342" r:id="rId8"/>
    <p:sldId id="343" r:id="rId9"/>
    <p:sldId id="344" r:id="rId10"/>
    <p:sldId id="345" r:id="rId11"/>
    <p:sldId id="346" r:id="rId12"/>
    <p:sldId id="352" r:id="rId13"/>
    <p:sldId id="353" r:id="rId14"/>
    <p:sldId id="354" r:id="rId15"/>
    <p:sldId id="355" r:id="rId16"/>
    <p:sldId id="357" r:id="rId17"/>
    <p:sldId id="359" r:id="rId18"/>
    <p:sldId id="419" r:id="rId19"/>
    <p:sldId id="418" r:id="rId20"/>
    <p:sldId id="421" r:id="rId21"/>
    <p:sldId id="423" r:id="rId22"/>
    <p:sldId id="424" r:id="rId23"/>
    <p:sldId id="360" r:id="rId24"/>
    <p:sldId id="361" r:id="rId25"/>
    <p:sldId id="362" r:id="rId26"/>
    <p:sldId id="363" r:id="rId27"/>
    <p:sldId id="364" r:id="rId28"/>
    <p:sldId id="365" r:id="rId29"/>
    <p:sldId id="366" r:id="rId30"/>
    <p:sldId id="367" r:id="rId31"/>
    <p:sldId id="368" r:id="rId32"/>
    <p:sldId id="370" r:id="rId33"/>
    <p:sldId id="371" r:id="rId34"/>
    <p:sldId id="372" r:id="rId35"/>
    <p:sldId id="420" r:id="rId36"/>
    <p:sldId id="381" r:id="rId37"/>
    <p:sldId id="382" r:id="rId38"/>
    <p:sldId id="385" r:id="rId39"/>
    <p:sldId id="386" r:id="rId40"/>
    <p:sldId id="387" r:id="rId41"/>
    <p:sldId id="391" r:id="rId42"/>
    <p:sldId id="392" r:id="rId43"/>
    <p:sldId id="393" r:id="rId44"/>
    <p:sldId id="384" r:id="rId45"/>
    <p:sldId id="394" r:id="rId46"/>
    <p:sldId id="395" r:id="rId47"/>
    <p:sldId id="396" r:id="rId48"/>
    <p:sldId id="397" r:id="rId49"/>
    <p:sldId id="398" r:id="rId50"/>
    <p:sldId id="399" r:id="rId51"/>
    <p:sldId id="400" r:id="rId52"/>
    <p:sldId id="401" r:id="rId53"/>
    <p:sldId id="402" r:id="rId54"/>
    <p:sldId id="403" r:id="rId55"/>
    <p:sldId id="404" r:id="rId56"/>
    <p:sldId id="405" r:id="rId57"/>
    <p:sldId id="406" r:id="rId5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312" autoAdjust="0"/>
  </p:normalViewPr>
  <p:slideViewPr>
    <p:cSldViewPr snapToGrid="0" snapToObjects="1">
      <p:cViewPr varScale="1">
        <p:scale>
          <a:sx n="58" d="100"/>
          <a:sy n="58" d="100"/>
        </p:scale>
        <p:origin x="-1104"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notesMaster" Target="notesMasters/notes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interSettings" Target="printerSettings/printerSettings1.bin"/><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8.png>
</file>

<file path=ppt/media/image19.png>
</file>

<file path=ppt/media/image20.png>
</file>

<file path=ppt/media/image3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707E09-6098-1040-B16D-0DE400056838}" type="datetimeFigureOut">
              <a:rPr lang="en-US" smtClean="0"/>
              <a:t>2/11/18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BFCEA83-67AE-4544-ACEC-5C9BF4BD0BBF}" type="slidenum">
              <a:rPr lang="en-US" smtClean="0"/>
              <a:t>‹#›</a:t>
            </a:fld>
            <a:endParaRPr lang="en-US"/>
          </a:p>
        </p:txBody>
      </p:sp>
    </p:spTree>
    <p:extLst>
      <p:ext uri="{BB962C8B-B14F-4D97-AF65-F5344CB8AC3E}">
        <p14:creationId xmlns:p14="http://schemas.microsoft.com/office/powerpoint/2010/main" val="160571712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Simulations</a:t>
            </a:r>
          </a:p>
          <a:p>
            <a:r>
              <a:rPr lang="en-US" sz="1200" kern="1200" dirty="0" smtClean="0">
                <a:solidFill>
                  <a:schemeClr val="tx1"/>
                </a:solidFill>
                <a:effectLst/>
                <a:latin typeface="+mn-lt"/>
                <a:ea typeface="+mn-ea"/>
                <a:cs typeface="+mn-cs"/>
              </a:rPr>
              <a:t>Similar to showing multiple outcomes, seeing various results occur one-by-one to build up an overall picture provides intuition for the fuzziness of predictions.</a:t>
            </a:r>
          </a:p>
          <a:p>
            <a:r>
              <a:rPr lang="en-US" sz="1200" kern="1200" dirty="0" smtClean="0">
                <a:solidFill>
                  <a:schemeClr val="tx1"/>
                </a:solidFill>
                <a:effectLst/>
                <a:latin typeface="+mn-lt"/>
                <a:ea typeface="+mn-ea"/>
                <a:cs typeface="+mn-cs"/>
              </a:rPr>
              <a:t>Pros</a:t>
            </a:r>
          </a:p>
          <a:p>
            <a:r>
              <a:rPr lang="en-US" sz="1200" kern="1200" dirty="0" smtClean="0">
                <a:solidFill>
                  <a:schemeClr val="tx1"/>
                </a:solidFill>
                <a:effectLst/>
                <a:latin typeface="+mn-lt"/>
                <a:ea typeface="+mn-ea"/>
                <a:cs typeface="+mn-cs"/>
              </a:rPr>
              <a:t>When data appears all at once or in aggregate, it can be a challenge for many to interpret results and link it back to what the data actually represents. By showing simulations, you get a sense of build-up and a link with individual outcomes.</a:t>
            </a:r>
          </a:p>
          <a:p>
            <a:r>
              <a:rPr lang="en-US" sz="1200" kern="1200" dirty="0" smtClean="0">
                <a:solidFill>
                  <a:schemeClr val="tx1"/>
                </a:solidFill>
                <a:effectLst/>
                <a:latin typeface="+mn-lt"/>
                <a:ea typeface="+mn-ea"/>
                <a:cs typeface="+mn-cs"/>
              </a:rPr>
              <a:t>Cons</a:t>
            </a:r>
          </a:p>
          <a:p>
            <a:r>
              <a:rPr lang="en-US" sz="1200" kern="1200" dirty="0" smtClean="0">
                <a:solidFill>
                  <a:schemeClr val="tx1"/>
                </a:solidFill>
                <a:effectLst/>
                <a:latin typeface="+mn-lt"/>
                <a:ea typeface="+mn-ea"/>
                <a:cs typeface="+mn-cs"/>
              </a:rPr>
              <a:t>Too much weight might be placed on individual outcomes which obscures the overall picture.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From </a:t>
            </a:r>
            <a:r>
              <a:rPr lang="en-US" sz="1200" kern="1200" dirty="0" err="1" smtClean="0">
                <a:solidFill>
                  <a:schemeClr val="tx1"/>
                </a:solidFill>
                <a:effectLst/>
                <a:latin typeface="+mn-lt"/>
                <a:ea typeface="+mn-ea"/>
                <a:cs typeface="+mn-cs"/>
              </a:rPr>
              <a:t>flowingdata.com</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8BFCEA83-67AE-4544-ACEC-5C9BF4BD0BBF}" type="slidenum">
              <a:rPr lang="en-US" smtClean="0"/>
              <a:t>16</a:t>
            </a:fld>
            <a:endParaRPr lang="en-US"/>
          </a:p>
        </p:txBody>
      </p:sp>
    </p:spTree>
    <p:extLst>
      <p:ext uri="{BB962C8B-B14F-4D97-AF65-F5344CB8AC3E}">
        <p14:creationId xmlns:p14="http://schemas.microsoft.com/office/powerpoint/2010/main" val="24181574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Probably around .05</a:t>
            </a:r>
            <a:endParaRPr lang="en-US" dirty="0"/>
          </a:p>
        </p:txBody>
      </p:sp>
      <p:sp>
        <p:nvSpPr>
          <p:cNvPr id="4" name="Slide Number Placeholder 3"/>
          <p:cNvSpPr>
            <a:spLocks noGrp="1"/>
          </p:cNvSpPr>
          <p:nvPr>
            <p:ph type="sldNum" sz="quarter" idx="10"/>
          </p:nvPr>
        </p:nvSpPr>
        <p:spPr/>
        <p:txBody>
          <a:bodyPr/>
          <a:lstStyle/>
          <a:p>
            <a:fld id="{8BFCEA83-67AE-4544-ACEC-5C9BF4BD0BBF}" type="slidenum">
              <a:rPr lang="en-US" smtClean="0"/>
              <a:t>29</a:t>
            </a:fld>
            <a:endParaRPr lang="en-US"/>
          </a:p>
        </p:txBody>
      </p:sp>
    </p:spTree>
    <p:extLst>
      <p:ext uri="{BB962C8B-B14F-4D97-AF65-F5344CB8AC3E}">
        <p14:creationId xmlns:p14="http://schemas.microsoft.com/office/powerpoint/2010/main" val="1157412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Probably greater</a:t>
            </a:r>
            <a:r>
              <a:rPr lang="en-US" baseline="0" dirty="0" smtClean="0"/>
              <a:t> than</a:t>
            </a:r>
            <a:r>
              <a:rPr lang="en-US" dirty="0" smtClean="0"/>
              <a:t> .05</a:t>
            </a:r>
          </a:p>
          <a:p>
            <a:endParaRPr lang="en-US" dirty="0"/>
          </a:p>
        </p:txBody>
      </p:sp>
      <p:sp>
        <p:nvSpPr>
          <p:cNvPr id="4" name="Slide Number Placeholder 3"/>
          <p:cNvSpPr>
            <a:spLocks noGrp="1"/>
          </p:cNvSpPr>
          <p:nvPr>
            <p:ph type="sldNum" sz="quarter" idx="10"/>
          </p:nvPr>
        </p:nvSpPr>
        <p:spPr/>
        <p:txBody>
          <a:bodyPr/>
          <a:lstStyle/>
          <a:p>
            <a:fld id="{8BFCEA83-67AE-4544-ACEC-5C9BF4BD0BBF}" type="slidenum">
              <a:rPr lang="en-US" smtClean="0"/>
              <a:t>30</a:t>
            </a:fld>
            <a:endParaRPr lang="en-US"/>
          </a:p>
        </p:txBody>
      </p:sp>
    </p:spTree>
    <p:extLst>
      <p:ext uri="{BB962C8B-B14F-4D97-AF65-F5344CB8AC3E}">
        <p14:creationId xmlns:p14="http://schemas.microsoft.com/office/powerpoint/2010/main" val="3990549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Probably less</a:t>
            </a:r>
            <a:r>
              <a:rPr lang="en-US" baseline="0" dirty="0" smtClean="0"/>
              <a:t> than</a:t>
            </a:r>
            <a:r>
              <a:rPr lang="en-US" dirty="0" smtClean="0"/>
              <a:t> .05</a:t>
            </a:r>
          </a:p>
          <a:p>
            <a:endParaRPr lang="en-US" dirty="0"/>
          </a:p>
        </p:txBody>
      </p:sp>
      <p:sp>
        <p:nvSpPr>
          <p:cNvPr id="4" name="Slide Number Placeholder 3"/>
          <p:cNvSpPr>
            <a:spLocks noGrp="1"/>
          </p:cNvSpPr>
          <p:nvPr>
            <p:ph type="sldNum" sz="quarter" idx="10"/>
          </p:nvPr>
        </p:nvSpPr>
        <p:spPr/>
        <p:txBody>
          <a:bodyPr/>
          <a:lstStyle/>
          <a:p>
            <a:fld id="{8BFCEA83-67AE-4544-ACEC-5C9BF4BD0BBF}" type="slidenum">
              <a:rPr lang="en-US" smtClean="0"/>
              <a:t>31</a:t>
            </a:fld>
            <a:endParaRPr lang="en-US"/>
          </a:p>
        </p:txBody>
      </p:sp>
    </p:spTree>
    <p:extLst>
      <p:ext uri="{BB962C8B-B14F-4D97-AF65-F5344CB8AC3E}">
        <p14:creationId xmlns:p14="http://schemas.microsoft.com/office/powerpoint/2010/main" val="3071148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2/11/18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2/11/18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2/11/18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2/11/18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2/11/18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2/11/18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2/11/18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2/11/18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2/11/18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2/11/18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2/11/18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2/11/18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8.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9.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0.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1.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2.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4.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5.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6.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7.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8.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9.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0.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1.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2.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3.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4.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5.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6.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7.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em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8.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9.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0.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1.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2.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3.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4.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49899431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75972749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6411564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5102644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27398113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5628273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8089922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8279358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36931318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2-11 at 1.43.3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815" y="3809440"/>
            <a:ext cx="8509450" cy="1854298"/>
          </a:xfrm>
          <a:prstGeom prst="rect">
            <a:avLst/>
          </a:prstGeom>
        </p:spPr>
      </p:pic>
      <p:sp>
        <p:nvSpPr>
          <p:cNvPr id="3" name="TextBox 2"/>
          <p:cNvSpPr txBox="1"/>
          <p:nvPr/>
        </p:nvSpPr>
        <p:spPr>
          <a:xfrm>
            <a:off x="269815" y="479801"/>
            <a:ext cx="8235009" cy="1938992"/>
          </a:xfrm>
          <a:prstGeom prst="rect">
            <a:avLst/>
          </a:prstGeom>
          <a:noFill/>
        </p:spPr>
        <p:txBody>
          <a:bodyPr wrap="square" rtlCol="0">
            <a:spAutoFit/>
          </a:bodyPr>
          <a:lstStyle/>
          <a:p>
            <a:pPr algn="ctr"/>
            <a:r>
              <a:rPr lang="en-US" sz="6000" b="1" dirty="0" smtClean="0"/>
              <a:t>ACTIVITY</a:t>
            </a:r>
          </a:p>
          <a:p>
            <a:pPr algn="ctr"/>
            <a:r>
              <a:rPr lang="en-US" sz="6000" b="1" dirty="0" smtClean="0"/>
              <a:t>Uncertainty vs. Certainty</a:t>
            </a:r>
            <a:endParaRPr lang="en-US" sz="6000" b="1" dirty="0"/>
          </a:p>
        </p:txBody>
      </p:sp>
    </p:spTree>
    <p:extLst>
      <p:ext uri="{BB962C8B-B14F-4D97-AF65-F5344CB8AC3E}">
        <p14:creationId xmlns:p14="http://schemas.microsoft.com/office/powerpoint/2010/main" val="2982975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2-11 at 3.06.27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0664" y="0"/>
            <a:ext cx="5230863" cy="6858000"/>
          </a:xfrm>
          <a:prstGeom prst="rect">
            <a:avLst/>
          </a:prstGeom>
        </p:spPr>
      </p:pic>
    </p:spTree>
    <p:extLst>
      <p:ext uri="{BB962C8B-B14F-4D97-AF65-F5344CB8AC3E}">
        <p14:creationId xmlns:p14="http://schemas.microsoft.com/office/powerpoint/2010/main" val="3689949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36172194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2-11 at 3.31.2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791466"/>
            <a:ext cx="9159099" cy="1695482"/>
          </a:xfrm>
          <a:prstGeom prst="rect">
            <a:avLst/>
          </a:prstGeom>
        </p:spPr>
      </p:pic>
    </p:spTree>
    <p:extLst>
      <p:ext uri="{BB962C8B-B14F-4D97-AF65-F5344CB8AC3E}">
        <p14:creationId xmlns:p14="http://schemas.microsoft.com/office/powerpoint/2010/main" val="1959184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21541" y="413301"/>
            <a:ext cx="7944673" cy="6463308"/>
          </a:xfrm>
          <a:prstGeom prst="rect">
            <a:avLst/>
          </a:prstGeom>
          <a:noFill/>
        </p:spPr>
        <p:txBody>
          <a:bodyPr wrap="square" rtlCol="0">
            <a:spAutoFit/>
          </a:bodyPr>
          <a:lstStyle/>
          <a:p>
            <a:r>
              <a:rPr lang="en-US" sz="4000" b="1" i="1" dirty="0">
                <a:latin typeface="Cambria"/>
                <a:ea typeface="ＭＳ 明朝"/>
                <a:cs typeface="Times New Roman"/>
              </a:rPr>
              <a:t>Data from an experiment may appear rock solid. Upon further examination, the data may morph into something much less firm. A knee-jerk reaction to this conundrum may be to try and hide uncertain scientific results, which are unloved fellow travelers of science. </a:t>
            </a:r>
            <a:endParaRPr lang="en-US" sz="4000" b="1" dirty="0">
              <a:latin typeface="Cambria"/>
              <a:ea typeface="ＭＳ 明朝"/>
              <a:cs typeface="Times New Roman"/>
            </a:endParaRPr>
          </a:p>
          <a:p>
            <a:r>
              <a:rPr lang="en-US" sz="3600" dirty="0">
                <a:latin typeface="Cambria"/>
                <a:ea typeface="ＭＳ 明朝"/>
                <a:cs typeface="Times New Roman"/>
              </a:rPr>
              <a:t> </a:t>
            </a:r>
          </a:p>
          <a:p>
            <a:endParaRPr lang="en-US" dirty="0"/>
          </a:p>
        </p:txBody>
      </p:sp>
    </p:spTree>
    <p:extLst>
      <p:ext uri="{BB962C8B-B14F-4D97-AF65-F5344CB8AC3E}">
        <p14:creationId xmlns:p14="http://schemas.microsoft.com/office/powerpoint/2010/main" val="6587327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21541" y="413301"/>
            <a:ext cx="7944673" cy="5909310"/>
          </a:xfrm>
          <a:prstGeom prst="rect">
            <a:avLst/>
          </a:prstGeom>
          <a:noFill/>
        </p:spPr>
        <p:txBody>
          <a:bodyPr wrap="square" rtlCol="0">
            <a:spAutoFit/>
          </a:bodyPr>
          <a:lstStyle/>
          <a:p>
            <a:r>
              <a:rPr lang="en-US" sz="4000" b="1" i="1" dirty="0" smtClean="0">
                <a:latin typeface="Cambria"/>
                <a:cs typeface="Cambria"/>
              </a:rPr>
              <a:t>After </a:t>
            </a:r>
            <a:r>
              <a:rPr lang="en-US" sz="4000" b="1" i="1" dirty="0">
                <a:latin typeface="Cambria"/>
                <a:cs typeface="Cambria"/>
              </a:rPr>
              <a:t>all, words can afford ambiguity, but with visuals, “we are damned to be concrete,” says Bang Wong, who is the creative director of the Broad Institute of MIT and Harvard. The alternative is to face the ambiguity head-on through visual means.</a:t>
            </a:r>
          </a:p>
          <a:p>
            <a:r>
              <a:rPr lang="en-US" sz="4000" b="1" dirty="0" smtClean="0">
                <a:latin typeface="Cambria"/>
                <a:ea typeface="ＭＳ 明朝"/>
                <a:cs typeface="Cambria"/>
              </a:rPr>
              <a:t>  </a:t>
            </a:r>
          </a:p>
          <a:p>
            <a:endParaRPr lang="en-US" dirty="0"/>
          </a:p>
        </p:txBody>
      </p:sp>
    </p:spTree>
    <p:extLst>
      <p:ext uri="{BB962C8B-B14F-4D97-AF65-F5344CB8AC3E}">
        <p14:creationId xmlns:p14="http://schemas.microsoft.com/office/powerpoint/2010/main" val="2910346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50364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58763105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61462062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824998354"/>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48753826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90801746"/>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86904911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Tree>
    <p:extLst>
      <p:ext uri="{BB962C8B-B14F-4D97-AF65-F5344CB8AC3E}">
        <p14:creationId xmlns:p14="http://schemas.microsoft.com/office/powerpoint/2010/main" val="258496787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517104835"/>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601883799"/>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123874759"/>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22295485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35598820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2-11 at 3.28.2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89190"/>
            <a:ext cx="9144000" cy="4144537"/>
          </a:xfrm>
          <a:prstGeom prst="rect">
            <a:avLst/>
          </a:prstGeom>
        </p:spPr>
      </p:pic>
    </p:spTree>
    <p:extLst>
      <p:ext uri="{BB962C8B-B14F-4D97-AF65-F5344CB8AC3E}">
        <p14:creationId xmlns:p14="http://schemas.microsoft.com/office/powerpoint/2010/main" val="7672024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987141077"/>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802086983"/>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517808841"/>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27345186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254223819"/>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708164690"/>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646306123"/>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340586317"/>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061047782"/>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540725137"/>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331387986"/>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672386383"/>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859290143"/>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59567299"/>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94532397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80438984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460" y="0"/>
            <a:ext cx="8875059" cy="6858000"/>
          </a:xfrm>
          <a:prstGeom prst="rect">
            <a:avLst/>
          </a:prstGeom>
        </p:spPr>
      </p:pic>
    </p:spTree>
    <p:extLst>
      <p:ext uri="{BB962C8B-B14F-4D97-AF65-F5344CB8AC3E}">
        <p14:creationId xmlns:p14="http://schemas.microsoft.com/office/powerpoint/2010/main" val="3271387093"/>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2903826154"/>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396343298"/>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986592583"/>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Tree>
    <p:extLst>
      <p:ext uri="{BB962C8B-B14F-4D97-AF65-F5344CB8AC3E}">
        <p14:creationId xmlns:p14="http://schemas.microsoft.com/office/powerpoint/2010/main" val="884506388"/>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4063510674"/>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3026928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386854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151957791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405320734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323616608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2CSE442-Uncertaint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Tree>
    <p:extLst>
      <p:ext uri="{BB962C8B-B14F-4D97-AF65-F5344CB8AC3E}">
        <p14:creationId xmlns:p14="http://schemas.microsoft.com/office/powerpoint/2010/main" val="72649774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5893</TotalTime>
  <Words>223</Words>
  <Application>Microsoft Macintosh PowerPoint</Application>
  <PresentationFormat>On-screen Show (4:3)</PresentationFormat>
  <Paragraphs>23</Paragraphs>
  <Slides>57</Slides>
  <Notes>4</Notes>
  <HiddenSlides>0</HiddenSlides>
  <MMClips>0</MMClips>
  <ScaleCrop>false</ScaleCrop>
  <HeadingPairs>
    <vt:vector size="4" baseType="variant">
      <vt:variant>
        <vt:lpstr>Theme</vt:lpstr>
      </vt:variant>
      <vt:variant>
        <vt:i4>1</vt:i4>
      </vt:variant>
      <vt:variant>
        <vt:lpstr>Slide Titles</vt:lpstr>
      </vt:variant>
      <vt:variant>
        <vt:i4>57</vt:i4>
      </vt:variant>
    </vt:vector>
  </HeadingPairs>
  <TitlesOfParts>
    <vt:vector size="58" baseType="lpstr">
      <vt:lpstr> Black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Linda Simonsen</dc:creator>
  <cp:lastModifiedBy>Linda Simonsen</cp:lastModifiedBy>
  <cp:revision>23</cp:revision>
  <dcterms:created xsi:type="dcterms:W3CDTF">2018-01-23T01:40:27Z</dcterms:created>
  <dcterms:modified xsi:type="dcterms:W3CDTF">2018-02-12T00:21:21Z</dcterms:modified>
</cp:coreProperties>
</file>

<file path=docProps/thumbnail.jpeg>
</file>